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5143500" cx="9144000"/>
  <p:notesSz cx="6858000" cy="9144000"/>
  <p:embeddedFontLst>
    <p:embeddedFont>
      <p:font typeface="Fira Sans Extra Condensed Medium"/>
      <p:regular r:id="rId45"/>
      <p:bold r:id="rId46"/>
      <p:italic r:id="rId47"/>
      <p:boldItalic r:id="rId48"/>
    </p:embeddedFont>
    <p:embeddedFont>
      <p:font typeface="Roboto Condensed"/>
      <p:regular r:id="rId49"/>
      <p:bold r:id="rId50"/>
      <p:italic r:id="rId51"/>
      <p:boldItalic r:id="rId52"/>
    </p:embeddedFont>
    <p:embeddedFont>
      <p:font typeface="Roboto Condensed Light"/>
      <p:regular r:id="rId53"/>
      <p:bold r:id="rId54"/>
      <p:italic r:id="rId55"/>
      <p:boldItalic r:id="rId56"/>
    </p:embeddedFont>
    <p:embeddedFont>
      <p:font typeface="Exo 2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1" roundtripDataSignature="AMtx7mjtV1xEncC7jqhISZWgZXxi94Qq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FiraSansExtraCondensedMedium-bold.fntdata"/><Relationship Id="rId45" Type="http://schemas.openxmlformats.org/officeDocument/2006/relationships/font" Target="fonts/FiraSansExtraCondensed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iraSansExtraCondensedMedium-boldItalic.fntdata"/><Relationship Id="rId47" Type="http://schemas.openxmlformats.org/officeDocument/2006/relationships/font" Target="fonts/FiraSansExtraCondensedMedium-italic.fntdata"/><Relationship Id="rId49" Type="http://schemas.openxmlformats.org/officeDocument/2006/relationships/font" Target="fonts/RobotoCondense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Exo2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Condensed-italic.fntdata"/><Relationship Id="rId50" Type="http://schemas.openxmlformats.org/officeDocument/2006/relationships/font" Target="fonts/RobotoCondensed-bold.fntdata"/><Relationship Id="rId53" Type="http://schemas.openxmlformats.org/officeDocument/2006/relationships/font" Target="fonts/RobotoCondensedLight-regular.fntdata"/><Relationship Id="rId52" Type="http://schemas.openxmlformats.org/officeDocument/2006/relationships/font" Target="fonts/RobotoCondensed-boldItalic.fntdata"/><Relationship Id="rId11" Type="http://schemas.openxmlformats.org/officeDocument/2006/relationships/slide" Target="slides/slide7.xml"/><Relationship Id="rId55" Type="http://schemas.openxmlformats.org/officeDocument/2006/relationships/font" Target="fonts/RobotoCondensedLight-italic.fntdata"/><Relationship Id="rId10" Type="http://schemas.openxmlformats.org/officeDocument/2006/relationships/slide" Target="slides/slide6.xml"/><Relationship Id="rId54" Type="http://schemas.openxmlformats.org/officeDocument/2006/relationships/font" Target="fonts/RobotoCondensedLight-bold.fntdata"/><Relationship Id="rId13" Type="http://schemas.openxmlformats.org/officeDocument/2006/relationships/slide" Target="slides/slide9.xml"/><Relationship Id="rId57" Type="http://schemas.openxmlformats.org/officeDocument/2006/relationships/font" Target="fonts/Exo2-regular.fntdata"/><Relationship Id="rId12" Type="http://schemas.openxmlformats.org/officeDocument/2006/relationships/slide" Target="slides/slide8.xml"/><Relationship Id="rId56" Type="http://schemas.openxmlformats.org/officeDocument/2006/relationships/font" Target="fonts/RobotoCondensedLight-boldItalic.fntdata"/><Relationship Id="rId15" Type="http://schemas.openxmlformats.org/officeDocument/2006/relationships/slide" Target="slides/slide11.xml"/><Relationship Id="rId59" Type="http://schemas.openxmlformats.org/officeDocument/2006/relationships/font" Target="fonts/Exo2-italic.fntdata"/><Relationship Id="rId14" Type="http://schemas.openxmlformats.org/officeDocument/2006/relationships/slide" Target="slides/slide10.xml"/><Relationship Id="rId58" Type="http://schemas.openxmlformats.org/officeDocument/2006/relationships/font" Target="fonts/Exo2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c120478792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c120478792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c120478792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1c120478792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c120478792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1c120478792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c1341d129d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c1341d129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c1341d129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c1341d129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c1341d129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c1341d129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c1341d129d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c1341d129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c1341d129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c1341d129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c1341d129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1c1341d129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c1341d129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1c1341d129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80b6eed2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180b6eed2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c1341d129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1c1341d129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c1341d129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1c1341d129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c1341d129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1c1341d129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be722949d4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be722949d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be722949d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be722949d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c12047879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1c12047879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c120478792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1c120478792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c120478792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1c120478792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c120478792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1c120478792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c157061373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1c15706137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be722949d4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1be722949d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c166efab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1c166efab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c166efab2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c166efab2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c166efab2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1c166efab2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c166efab2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1c166efab2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c12047879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1c12047879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c157061373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1c15706137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c15706137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1c15706137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caabe5c4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1caabe5c4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c6fcfd8de0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1c6fcfd8de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c6fcfd8de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1c6fcfd8de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80b6eed2d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180b6eed2d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9b904d1a40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19b904d1a40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c13d52e2c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c13d52e2c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c1341d129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1c1341d12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c1341d129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c1341d129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c10b252c8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1c10b252c8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c10b252c8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c10b252c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9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28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20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6" name="Google Shape;16;p20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" name="Google Shape;20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" name="Google Shape;2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" name="Google Shape;24;p22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23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9" name="Google Shape;29;p23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24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4" name="Google Shape;34;p24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25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" name="Google Shape;39;p25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25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" name="Google Shape;41;p25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2" name="Google Shape;42;p25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3" name="Google Shape;43;p25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25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5" name="Google Shape;45;p25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6" name="Google Shape;46;p25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" name="Google Shape;47;p25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25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" name="Google Shape;49;p25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0" name="Google Shape;5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6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26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26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i="0" lang="en-US" sz="1000" u="none" cap="none" strike="noStrik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US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i="0" lang="en-US" sz="1000" u="none" cap="none" strike="noStrik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US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i="0" lang="en-US" sz="1000" u="none" cap="none" strike="noStrik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US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b="0" i="0" sz="10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i="0" sz="9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5" name="Google Shape;5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7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27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i="0" sz="28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8.jpg"/><Relationship Id="rId6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23.png"/><Relationship Id="rId5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/>
          <p:nvPr/>
        </p:nvSpPr>
        <p:spPr>
          <a:xfrm>
            <a:off x="424700" y="81700"/>
            <a:ext cx="8014500" cy="19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1" lang="en-US" sz="20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                                  </a:t>
            </a:r>
            <a:br>
              <a:rPr b="1" i="1" lang="en-US" sz="20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</a:br>
            <a:br>
              <a:rPr b="1" i="1" lang="en-US" sz="20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b="1" i="0" lang="en-US" sz="20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BỘ GIÁO DỤC VÀ ĐÀO TẠO</a:t>
            </a:r>
            <a:br>
              <a:rPr b="1" i="0" lang="en-US" sz="20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</a:br>
            <a:br>
              <a:rPr b="1" i="0" lang="en-US" sz="20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b="1" i="0" lang="en-US" sz="20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TRƯỜNG ĐẠI HỌC SƯ PHẠM KỸ THUẬT TP. HỒ CHÍ MINH</a:t>
            </a:r>
            <a:br>
              <a:rPr b="1" i="0" lang="en-US" sz="20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</a:br>
            <a:br>
              <a:rPr b="1" i="0" lang="en-US" sz="20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b="1" i="0" lang="en-US" sz="20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        KHOA CÔNG NGHỆ THÔNG TIN</a:t>
            </a:r>
            <a:br>
              <a:rPr b="1" i="0" lang="en-US" sz="20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b="1" i="0" lang="en-US" sz="77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endParaRPr b="1" i="1" sz="7700" u="none" cap="none" strike="noStrike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71" name="Google Shape;7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25" y="81700"/>
            <a:ext cx="1296825" cy="166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0100" y="81700"/>
            <a:ext cx="1557002" cy="127495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"/>
          <p:cNvSpPr txBox="1"/>
          <p:nvPr/>
        </p:nvSpPr>
        <p:spPr>
          <a:xfrm>
            <a:off x="489850" y="1460175"/>
            <a:ext cx="8893800" cy="20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                                                  </a:t>
            </a:r>
            <a:endParaRPr b="1" sz="20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457200" lvl="0" marL="18288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8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SUBJECTS : </a:t>
            </a:r>
            <a:r>
              <a:rPr b="1" lang="en-US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SPECIALIZED ESSAYS</a:t>
            </a:r>
            <a:endParaRPr b="1" i="0" sz="1800" u="none" cap="none" strike="noStrike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sng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TOPIC: </a:t>
            </a:r>
            <a:r>
              <a:rPr b="1" lang="en-US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LEARN EMBEDDING TECHNIQUES IN NATURAL LANGUAGE PROCESSING</a:t>
            </a:r>
            <a:endParaRPr b="1" i="0" sz="1800" u="none" cap="none" strike="noStrike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137160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4" name="Google Shape;74;p1"/>
          <p:cNvSpPr txBox="1"/>
          <p:nvPr/>
        </p:nvSpPr>
        <p:spPr>
          <a:xfrm>
            <a:off x="3489900" y="3209925"/>
            <a:ext cx="21642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Members g</a:t>
            </a:r>
            <a:r>
              <a:rPr b="1" i="0" lang="en-US" sz="16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roup:</a:t>
            </a:r>
            <a:r>
              <a:rPr b="1" i="0" lang="en-US" sz="14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		</a:t>
            </a:r>
            <a:endParaRPr b="1" i="0" sz="1400" u="none" cap="none" strike="noStrike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		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Times New Roman"/>
              <a:buNone/>
            </a:pPr>
            <a:r>
              <a:t/>
            </a:r>
            <a:endParaRPr b="1" i="0" sz="1700" u="none" cap="none" strike="noStrike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23488" y="3645400"/>
            <a:ext cx="1012800" cy="101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" name="Google Shape;76;p1"/>
          <p:cNvSpPr txBox="1"/>
          <p:nvPr/>
        </p:nvSpPr>
        <p:spPr>
          <a:xfrm>
            <a:off x="2777088" y="4614525"/>
            <a:ext cx="16416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Cao Anh Văn           19133067</a:t>
            </a:r>
            <a:endParaRPr b="1" i="0" sz="1700" u="none" cap="none" strike="noStrike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"/>
          <p:cNvSpPr txBox="1"/>
          <p:nvPr/>
        </p:nvSpPr>
        <p:spPr>
          <a:xfrm>
            <a:off x="4266401" y="4614525"/>
            <a:ext cx="18204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Trần </a:t>
            </a:r>
            <a:r>
              <a:rPr b="1" lang="en-US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Thành Quang</a:t>
            </a:r>
            <a:r>
              <a:rPr b="1" i="0" lang="en-US" sz="14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                  191330</a:t>
            </a:r>
            <a:r>
              <a:rPr b="1" lang="en-US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47</a:t>
            </a:r>
            <a:endParaRPr b="1" i="0" sz="1700" u="none" cap="none" strike="noStrike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"/>
          <p:cNvSpPr txBox="1"/>
          <p:nvPr/>
        </p:nvSpPr>
        <p:spPr>
          <a:xfrm>
            <a:off x="5511000" y="2855050"/>
            <a:ext cx="363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Teacher: ThS. Quách Đình Hoàng</a:t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9" name="Google Shape;79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8050" y="3642823"/>
            <a:ext cx="1072800" cy="10128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81" name="Google Shape;81;p1"/>
          <p:cNvSpPr txBox="1"/>
          <p:nvPr/>
        </p:nvSpPr>
        <p:spPr>
          <a:xfrm>
            <a:off x="-890025" y="112805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" name="Google Shape;82;p1"/>
          <p:cNvSpPr/>
          <p:nvPr/>
        </p:nvSpPr>
        <p:spPr>
          <a:xfrm>
            <a:off x="1272950" y="745125"/>
            <a:ext cx="82800" cy="3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c120478792_3_1"/>
          <p:cNvSpPr txBox="1"/>
          <p:nvPr>
            <p:ph type="ctrTitle"/>
          </p:nvPr>
        </p:nvSpPr>
        <p:spPr>
          <a:xfrm>
            <a:off x="680700" y="301875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500"/>
              <a:t>WORD EMBEDDING</a:t>
            </a:r>
            <a:endParaRPr sz="4500"/>
          </a:p>
        </p:txBody>
      </p:sp>
      <p:sp>
        <p:nvSpPr>
          <p:cNvPr id="164" name="Google Shape;164;g1c120478792_3_1"/>
          <p:cNvSpPr txBox="1"/>
          <p:nvPr/>
        </p:nvSpPr>
        <p:spPr>
          <a:xfrm>
            <a:off x="680700" y="1041800"/>
            <a:ext cx="77826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Word2Vec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It was proposed by Tomas Mikolov and his team at Google in 2013.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It is a neural network trained to learn the contextual relationship.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It places contextually similar word near to each other.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Two variants of the model was proposed:</a:t>
            </a:r>
            <a:endParaRPr sz="1900">
              <a:solidFill>
                <a:schemeClr val="dk1"/>
              </a:solidFill>
            </a:endParaRPr>
          </a:p>
          <a:p>
            <a:pPr indent="-3492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+"/>
            </a:pPr>
            <a:r>
              <a:rPr lang="en-US" sz="1900">
                <a:solidFill>
                  <a:schemeClr val="dk1"/>
                </a:solidFill>
              </a:rPr>
              <a:t>Continuous bag of words model (CBOW).</a:t>
            </a:r>
            <a:endParaRPr sz="1900">
              <a:solidFill>
                <a:schemeClr val="dk1"/>
              </a:solidFill>
            </a:endParaRPr>
          </a:p>
          <a:p>
            <a:pPr indent="-3492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+"/>
            </a:pPr>
            <a:r>
              <a:rPr lang="en-US" sz="1900">
                <a:solidFill>
                  <a:schemeClr val="dk1"/>
                </a:solidFill>
              </a:rPr>
              <a:t>Skip-gram model.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65" name="Google Shape;165;g1c120478792_3_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c120478792_3_7"/>
          <p:cNvSpPr txBox="1"/>
          <p:nvPr>
            <p:ph type="ctrTitle"/>
          </p:nvPr>
        </p:nvSpPr>
        <p:spPr>
          <a:xfrm>
            <a:off x="680700" y="301875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500"/>
              <a:t>WORD EMBEDDING</a:t>
            </a:r>
            <a:endParaRPr sz="4500"/>
          </a:p>
        </p:txBody>
      </p:sp>
      <p:sp>
        <p:nvSpPr>
          <p:cNvPr id="171" name="Google Shape;171;g1c120478792_3_7"/>
          <p:cNvSpPr txBox="1"/>
          <p:nvPr/>
        </p:nvSpPr>
        <p:spPr>
          <a:xfrm>
            <a:off x="680700" y="1041800"/>
            <a:ext cx="7782600" cy="16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Word2Vec - CBOW</a:t>
            </a:r>
            <a:endParaRPr b="1" sz="19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Goal: Predict the center word, given the context words.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One hot encoded of the context words Wt-2, … Wt+2 is input to the model.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72" name="Google Shape;172;g1c120478792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800" y="2291338"/>
            <a:ext cx="3424000" cy="26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c120478792_3_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4" name="Google Shape;174;g1c120478792_3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400" y="2264552"/>
            <a:ext cx="3456269" cy="266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c120478792_3_13"/>
          <p:cNvSpPr txBox="1"/>
          <p:nvPr>
            <p:ph type="ctrTitle"/>
          </p:nvPr>
        </p:nvSpPr>
        <p:spPr>
          <a:xfrm>
            <a:off x="680700" y="301875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500"/>
              <a:t>WORD EMBEDDING</a:t>
            </a:r>
            <a:endParaRPr sz="4500"/>
          </a:p>
        </p:txBody>
      </p:sp>
      <p:sp>
        <p:nvSpPr>
          <p:cNvPr id="180" name="Google Shape;180;g1c120478792_3_13"/>
          <p:cNvSpPr txBox="1"/>
          <p:nvPr/>
        </p:nvSpPr>
        <p:spPr>
          <a:xfrm>
            <a:off x="680700" y="1041800"/>
            <a:ext cx="7782600" cy="18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Word2Vec - Skip-gram</a:t>
            </a:r>
            <a:endParaRPr b="1" sz="20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Goal: Predict the context word Wt-2, … Wt+2 given the word Wt.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81" name="Google Shape;181;g1c120478792_3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00" y="1913525"/>
            <a:ext cx="3395775" cy="29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c120478792_3_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3" name="Google Shape;183;g1c120478792_3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6450" y="1930950"/>
            <a:ext cx="3651814" cy="296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c1341d129d_0_23"/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c1341d129d_0_23"/>
          <p:cNvSpPr txBox="1"/>
          <p:nvPr>
            <p:ph type="ctrTitle"/>
          </p:nvPr>
        </p:nvSpPr>
        <p:spPr>
          <a:xfrm flipH="1">
            <a:off x="525525" y="2913302"/>
            <a:ext cx="58830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 TEXT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1c1341d129d_0_23"/>
          <p:cNvSpPr txBox="1"/>
          <p:nvPr>
            <p:ph idx="2" type="title"/>
          </p:nvPr>
        </p:nvSpPr>
        <p:spPr>
          <a:xfrm flipH="1">
            <a:off x="446539" y="20583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03</a:t>
            </a:r>
            <a:endParaRPr/>
          </a:p>
        </p:txBody>
      </p:sp>
      <p:cxnSp>
        <p:nvCxnSpPr>
          <p:cNvPr id="191" name="Google Shape;191;g1c1341d129d_0_2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2" name="Google Shape;192;g1c1341d129d_0_23"/>
          <p:cNvGrpSpPr/>
          <p:nvPr/>
        </p:nvGrpSpPr>
        <p:grpSpPr>
          <a:xfrm>
            <a:off x="8089926" y="561322"/>
            <a:ext cx="423413" cy="421569"/>
            <a:chOff x="7703675" y="2541175"/>
            <a:chExt cx="499425" cy="497250"/>
          </a:xfrm>
        </p:grpSpPr>
        <p:sp>
          <p:nvSpPr>
            <p:cNvPr id="193" name="Google Shape;193;g1c1341d129d_0_23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c1341d129d_0_23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c1341d129d_0_23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1c1341d129d_0_23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1c1341d129d_0_23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g1c1341d129d_0_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c1341d129d_0_43"/>
          <p:cNvSpPr txBox="1"/>
          <p:nvPr>
            <p:ph type="ctrTitle"/>
          </p:nvPr>
        </p:nvSpPr>
        <p:spPr>
          <a:xfrm>
            <a:off x="680700" y="301875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500">
                <a:solidFill>
                  <a:schemeClr val="hlink"/>
                </a:solidFill>
              </a:rPr>
              <a:t>SUMMARY TEXT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204" name="Google Shape;204;g1c1341d129d_0_43"/>
          <p:cNvSpPr txBox="1"/>
          <p:nvPr/>
        </p:nvSpPr>
        <p:spPr>
          <a:xfrm>
            <a:off x="680700" y="1149375"/>
            <a:ext cx="77826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What is the summary text?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The process of extracting the most important information of a document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</a:rPr>
              <a:t>Short, concise, full of information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G</a:t>
            </a:r>
            <a:r>
              <a:rPr lang="en-US" sz="1800">
                <a:solidFill>
                  <a:schemeClr val="dk1"/>
                </a:solidFill>
              </a:rPr>
              <a:t>rammatical and spelling correctness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The abstract should retain the important information of the entire main text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" name="Google Shape;205;g1c1341d129d_0_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c1341d129d_0_37"/>
          <p:cNvSpPr txBox="1"/>
          <p:nvPr>
            <p:ph type="ctrTitle"/>
          </p:nvPr>
        </p:nvSpPr>
        <p:spPr>
          <a:xfrm>
            <a:off x="680700" y="301875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500">
                <a:solidFill>
                  <a:schemeClr val="hlink"/>
                </a:solidFill>
              </a:rPr>
              <a:t>SUMMARY TEXT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211" name="Google Shape;211;g1c1341d129d_0_37"/>
          <p:cNvSpPr txBox="1"/>
          <p:nvPr/>
        </p:nvSpPr>
        <p:spPr>
          <a:xfrm>
            <a:off x="680700" y="1149375"/>
            <a:ext cx="77826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The importance of text summaries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</a:rPr>
              <a:t>Make reading easier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</a:rPr>
              <a:t>Save more reading time.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Easier to remember information.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I</a:t>
            </a:r>
            <a:r>
              <a:rPr lang="en-US" sz="1800">
                <a:solidFill>
                  <a:schemeClr val="dk1"/>
                </a:solidFill>
              </a:rPr>
              <a:t>ncrease work efficiency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2" name="Google Shape;212;g1c1341d129d_0_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c1341d129d_0_49"/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1c1341d129d_0_49"/>
          <p:cNvSpPr txBox="1"/>
          <p:nvPr>
            <p:ph type="ctrTitle"/>
          </p:nvPr>
        </p:nvSpPr>
        <p:spPr>
          <a:xfrm flipH="1">
            <a:off x="732525" y="2934002"/>
            <a:ext cx="58830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MODEL 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SUMMARY TEXT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1c1341d129d_0_49"/>
          <p:cNvSpPr txBox="1"/>
          <p:nvPr>
            <p:ph idx="2" type="title"/>
          </p:nvPr>
        </p:nvSpPr>
        <p:spPr>
          <a:xfrm flipH="1">
            <a:off x="643189" y="1954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04</a:t>
            </a:r>
            <a:endParaRPr/>
          </a:p>
        </p:txBody>
      </p:sp>
      <p:cxnSp>
        <p:nvCxnSpPr>
          <p:cNvPr id="220" name="Google Shape;220;g1c1341d129d_0_4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1" name="Google Shape;221;g1c1341d129d_0_49"/>
          <p:cNvGrpSpPr/>
          <p:nvPr/>
        </p:nvGrpSpPr>
        <p:grpSpPr>
          <a:xfrm>
            <a:off x="8089926" y="561322"/>
            <a:ext cx="423413" cy="421569"/>
            <a:chOff x="7703675" y="2541175"/>
            <a:chExt cx="499425" cy="497250"/>
          </a:xfrm>
        </p:grpSpPr>
        <p:sp>
          <p:nvSpPr>
            <p:cNvPr id="222" name="Google Shape;222;g1c1341d129d_0_49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1c1341d129d_0_49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1c1341d129d_0_49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1c1341d129d_0_49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1c1341d129d_0_49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g1c1341d129d_0_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c1341d129d_0_65"/>
          <p:cNvSpPr txBox="1"/>
          <p:nvPr>
            <p:ph type="ctrTitle"/>
          </p:nvPr>
        </p:nvSpPr>
        <p:spPr>
          <a:xfrm>
            <a:off x="28800" y="84550"/>
            <a:ext cx="90864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MODEL FOR SUMMARY TEXT</a:t>
            </a:r>
            <a:endParaRPr sz="3300">
              <a:solidFill>
                <a:schemeClr val="dk1"/>
              </a:solidFill>
            </a:endParaRPr>
          </a:p>
        </p:txBody>
      </p:sp>
      <p:sp>
        <p:nvSpPr>
          <p:cNvPr id="233" name="Google Shape;233;g1c1341d129d_0_65"/>
          <p:cNvSpPr txBox="1"/>
          <p:nvPr/>
        </p:nvSpPr>
        <p:spPr>
          <a:xfrm>
            <a:off x="680700" y="1149375"/>
            <a:ext cx="778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4" name="Google Shape;234;g1c1341d129d_0_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5" name="Google Shape;235;g1c1341d129d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00" y="1828400"/>
            <a:ext cx="8269712" cy="283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c1341d129d_0_72"/>
          <p:cNvSpPr txBox="1"/>
          <p:nvPr>
            <p:ph type="ctrTitle"/>
          </p:nvPr>
        </p:nvSpPr>
        <p:spPr>
          <a:xfrm>
            <a:off x="28800" y="84550"/>
            <a:ext cx="90864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MODEL FOR SUMMARY TEXT</a:t>
            </a:r>
            <a:endParaRPr sz="3300">
              <a:solidFill>
                <a:schemeClr val="dk1"/>
              </a:solidFill>
            </a:endParaRPr>
          </a:p>
        </p:txBody>
      </p:sp>
      <p:sp>
        <p:nvSpPr>
          <p:cNvPr id="241" name="Google Shape;241;g1c1341d129d_0_72"/>
          <p:cNvSpPr txBox="1"/>
          <p:nvPr/>
        </p:nvSpPr>
        <p:spPr>
          <a:xfrm>
            <a:off x="680700" y="1149375"/>
            <a:ext cx="778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2" name="Google Shape;242;g1c1341d129d_0_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g1c1341d129d_0_72"/>
          <p:cNvSpPr txBox="1"/>
          <p:nvPr/>
        </p:nvSpPr>
        <p:spPr>
          <a:xfrm>
            <a:off x="1306300" y="1343250"/>
            <a:ext cx="6776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Pretreatment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Our input text may contain extra characters, extra punctuation, extra spaces, acronyms, capitalization.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Convert all to lowercase and Remove extra spaces.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44" name="Google Shape;244;g1c1341d129d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800" y="3097950"/>
            <a:ext cx="5053625" cy="577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c1341d129d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6643" y="3675645"/>
            <a:ext cx="1426551" cy="58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c1341d129d_0_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9805" y="4268670"/>
            <a:ext cx="5108695" cy="583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c1341d129d_0_89"/>
          <p:cNvSpPr txBox="1"/>
          <p:nvPr>
            <p:ph type="ctrTitle"/>
          </p:nvPr>
        </p:nvSpPr>
        <p:spPr>
          <a:xfrm>
            <a:off x="28800" y="84550"/>
            <a:ext cx="90864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MODEL FOR SUMMARY TEXT</a:t>
            </a:r>
            <a:endParaRPr sz="3300">
              <a:solidFill>
                <a:schemeClr val="dk1"/>
              </a:solidFill>
            </a:endParaRPr>
          </a:p>
        </p:txBody>
      </p:sp>
      <p:sp>
        <p:nvSpPr>
          <p:cNvPr id="252" name="Google Shape;252;g1c1341d129d_0_89"/>
          <p:cNvSpPr txBox="1"/>
          <p:nvPr/>
        </p:nvSpPr>
        <p:spPr>
          <a:xfrm>
            <a:off x="680700" y="1149375"/>
            <a:ext cx="778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53" name="Google Shape;253;g1c1341d129d_0_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g1c1341d129d_0_89"/>
          <p:cNvSpPr txBox="1"/>
          <p:nvPr/>
        </p:nvSpPr>
        <p:spPr>
          <a:xfrm>
            <a:off x="840075" y="1149375"/>
            <a:ext cx="6944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Split sentences in the text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we will split a processed summary text into a list of sentences in it.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55" name="Google Shape;255;g1c1341d129d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63875"/>
            <a:ext cx="8839199" cy="1833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80b6eed2d8_0_0"/>
          <p:cNvSpPr txBox="1"/>
          <p:nvPr>
            <p:ph type="ctrTitle"/>
          </p:nvPr>
        </p:nvSpPr>
        <p:spPr>
          <a:xfrm>
            <a:off x="191800" y="156200"/>
            <a:ext cx="68868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Content:</a:t>
            </a:r>
            <a:endParaRPr/>
          </a:p>
        </p:txBody>
      </p:sp>
      <p:sp>
        <p:nvSpPr>
          <p:cNvPr id="88" name="Google Shape;88;g180b6eed2d8_0_0"/>
          <p:cNvSpPr txBox="1"/>
          <p:nvPr/>
        </p:nvSpPr>
        <p:spPr>
          <a:xfrm>
            <a:off x="1160100" y="887350"/>
            <a:ext cx="68238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1" lang="en-US" sz="1900"/>
              <a:t>Introduction to natural language processing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1" lang="en-US" sz="1900"/>
              <a:t>Word embedding</a:t>
            </a:r>
            <a:endParaRPr b="1" sz="1900"/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-US" sz="1900"/>
              <a:t>Text summary</a:t>
            </a:r>
            <a:endParaRPr b="1" sz="1900"/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Model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-US" sz="1900"/>
              <a:t>Measure for summary text</a:t>
            </a:r>
            <a:endParaRPr b="1" sz="1900"/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 Application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-US" sz="1900"/>
              <a:t>Reference</a:t>
            </a:r>
            <a:endParaRPr b="1" sz="1900"/>
          </a:p>
        </p:txBody>
      </p:sp>
      <p:sp>
        <p:nvSpPr>
          <p:cNvPr id="89" name="Google Shape;89;g180b6eed2d8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c1341d129d_0_96"/>
          <p:cNvSpPr txBox="1"/>
          <p:nvPr>
            <p:ph type="ctrTitle"/>
          </p:nvPr>
        </p:nvSpPr>
        <p:spPr>
          <a:xfrm>
            <a:off x="28800" y="84550"/>
            <a:ext cx="90864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MODEL FOR SUMMARY TEXT</a:t>
            </a:r>
            <a:endParaRPr sz="3300">
              <a:solidFill>
                <a:schemeClr val="dk1"/>
              </a:solidFill>
            </a:endParaRPr>
          </a:p>
        </p:txBody>
      </p:sp>
      <p:sp>
        <p:nvSpPr>
          <p:cNvPr id="261" name="Google Shape;261;g1c1341d129d_0_96"/>
          <p:cNvSpPr txBox="1"/>
          <p:nvPr/>
        </p:nvSpPr>
        <p:spPr>
          <a:xfrm>
            <a:off x="680700" y="1149375"/>
            <a:ext cx="778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2" name="Google Shape;262;g1c1341d129d_0_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g1c1341d129d_0_96"/>
          <p:cNvSpPr txBox="1"/>
          <p:nvPr/>
        </p:nvSpPr>
        <p:spPr>
          <a:xfrm>
            <a:off x="1469575" y="1149375"/>
            <a:ext cx="6385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Convert sentences to vector</a:t>
            </a:r>
            <a:endParaRPr b="1" sz="2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example for a sentence : “Tôi đi học”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64" name="Google Shape;264;g1c1341d129d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425" y="2134025"/>
            <a:ext cx="6657802" cy="27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c1341d129d_0_103"/>
          <p:cNvSpPr txBox="1"/>
          <p:nvPr>
            <p:ph type="ctrTitle"/>
          </p:nvPr>
        </p:nvSpPr>
        <p:spPr>
          <a:xfrm>
            <a:off x="28800" y="84550"/>
            <a:ext cx="90864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MODEL FOR SUMMARY TEXT</a:t>
            </a:r>
            <a:endParaRPr sz="3300">
              <a:solidFill>
                <a:schemeClr val="dk1"/>
              </a:solidFill>
            </a:endParaRPr>
          </a:p>
        </p:txBody>
      </p:sp>
      <p:sp>
        <p:nvSpPr>
          <p:cNvPr id="270" name="Google Shape;270;g1c1341d129d_0_103"/>
          <p:cNvSpPr txBox="1"/>
          <p:nvPr/>
        </p:nvSpPr>
        <p:spPr>
          <a:xfrm>
            <a:off x="680700" y="1149375"/>
            <a:ext cx="778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71" name="Google Shape;271;g1c1341d129d_0_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g1c1341d129d_0_103"/>
          <p:cNvSpPr txBox="1"/>
          <p:nvPr/>
        </p:nvSpPr>
        <p:spPr>
          <a:xfrm>
            <a:off x="1194025" y="1149375"/>
            <a:ext cx="7582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Clustering sentences</a:t>
            </a:r>
            <a:endParaRPr b="1" sz="2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Group similar sentences into a group (number of groups = number of sentences of summary text).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73" name="Google Shape;273;g1c1341d129d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300" y="2461575"/>
            <a:ext cx="3247401" cy="25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c1341d129d_0_113"/>
          <p:cNvSpPr txBox="1"/>
          <p:nvPr>
            <p:ph type="ctrTitle"/>
          </p:nvPr>
        </p:nvSpPr>
        <p:spPr>
          <a:xfrm>
            <a:off x="28800" y="84550"/>
            <a:ext cx="90864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MODEL FOR SUMMARY TEXT</a:t>
            </a:r>
            <a:endParaRPr sz="3300">
              <a:solidFill>
                <a:schemeClr val="dk1"/>
              </a:solidFill>
            </a:endParaRPr>
          </a:p>
        </p:txBody>
      </p:sp>
      <p:sp>
        <p:nvSpPr>
          <p:cNvPr id="279" name="Google Shape;279;g1c1341d129d_0_113"/>
          <p:cNvSpPr txBox="1"/>
          <p:nvPr/>
        </p:nvSpPr>
        <p:spPr>
          <a:xfrm>
            <a:off x="680700" y="1149375"/>
            <a:ext cx="778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80" name="Google Shape;280;g1c1341d129d_0_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g1c1341d129d_0_113"/>
          <p:cNvSpPr txBox="1"/>
          <p:nvPr/>
        </p:nvSpPr>
        <p:spPr>
          <a:xfrm>
            <a:off x="1138750" y="995825"/>
            <a:ext cx="75444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Sort the sentences that represent output</a:t>
            </a:r>
            <a:endParaRPr b="1" sz="2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For each cluster determine a sentence with the most generality: the sentence closest to the cluster center.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Calculate the average order of the cluster: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82" name="Google Shape;282;g1c1341d129d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625" y="2788450"/>
            <a:ext cx="5495925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c1341d129d_0_113"/>
          <p:cNvSpPr txBox="1"/>
          <p:nvPr/>
        </p:nvSpPr>
        <p:spPr>
          <a:xfrm>
            <a:off x="760800" y="3941475"/>
            <a:ext cx="7702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Arrange the sentences representing the cluster in the correct order of the average of the cluster containing that sentence =&gt; Summary text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be722949d4_0_61"/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1be722949d4_0_61"/>
          <p:cNvSpPr txBox="1"/>
          <p:nvPr>
            <p:ph type="ctrTitle"/>
          </p:nvPr>
        </p:nvSpPr>
        <p:spPr>
          <a:xfrm flipH="1">
            <a:off x="261100" y="3208925"/>
            <a:ext cx="73083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MEASURE FOR SUMMARY TEXT</a:t>
            </a:r>
            <a:endParaRPr sz="4000"/>
          </a:p>
        </p:txBody>
      </p:sp>
      <p:sp>
        <p:nvSpPr>
          <p:cNvPr id="290" name="Google Shape;290;g1be722949d4_0_61"/>
          <p:cNvSpPr txBox="1"/>
          <p:nvPr>
            <p:ph idx="2" type="title"/>
          </p:nvPr>
        </p:nvSpPr>
        <p:spPr>
          <a:xfrm flipH="1">
            <a:off x="446539" y="20583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05</a:t>
            </a:r>
            <a:endParaRPr/>
          </a:p>
        </p:txBody>
      </p:sp>
      <p:cxnSp>
        <p:nvCxnSpPr>
          <p:cNvPr id="291" name="Google Shape;291;g1be722949d4_0_6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92" name="Google Shape;292;g1be722949d4_0_61"/>
          <p:cNvGrpSpPr/>
          <p:nvPr/>
        </p:nvGrpSpPr>
        <p:grpSpPr>
          <a:xfrm>
            <a:off x="8089933" y="561324"/>
            <a:ext cx="423413" cy="421569"/>
            <a:chOff x="7703675" y="2541175"/>
            <a:chExt cx="499425" cy="497250"/>
          </a:xfrm>
        </p:grpSpPr>
        <p:sp>
          <p:nvSpPr>
            <p:cNvPr id="293" name="Google Shape;293;g1be722949d4_0_61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1be722949d4_0_61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1be722949d4_0_61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g1be722949d4_0_61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1be722949d4_0_61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g1be722949d4_0_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be722949d4_0_76"/>
          <p:cNvSpPr txBox="1"/>
          <p:nvPr>
            <p:ph type="ctrTitle"/>
          </p:nvPr>
        </p:nvSpPr>
        <p:spPr>
          <a:xfrm>
            <a:off x="739650" y="148350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MEASURE FOR SUMMARY TEXT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be722949d4_0_76"/>
          <p:cNvSpPr txBox="1"/>
          <p:nvPr/>
        </p:nvSpPr>
        <p:spPr>
          <a:xfrm>
            <a:off x="680700" y="956650"/>
            <a:ext cx="778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</a:rPr>
              <a:t>4 criteria to evaluate a summary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05" name="Google Shape;305;g1be722949d4_0_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g1be722949d4_0_76"/>
          <p:cNvSpPr/>
          <p:nvPr/>
        </p:nvSpPr>
        <p:spPr>
          <a:xfrm>
            <a:off x="1739263" y="1833225"/>
            <a:ext cx="2370900" cy="524700"/>
          </a:xfrm>
          <a:prstGeom prst="homePlate">
            <a:avLst>
              <a:gd fmla="val 50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Comprehensive</a:t>
            </a:r>
            <a:endParaRPr/>
          </a:p>
        </p:txBody>
      </p:sp>
      <p:sp>
        <p:nvSpPr>
          <p:cNvPr id="307" name="Google Shape;307;g1be722949d4_0_76"/>
          <p:cNvSpPr/>
          <p:nvPr/>
        </p:nvSpPr>
        <p:spPr>
          <a:xfrm>
            <a:off x="2662872" y="2595330"/>
            <a:ext cx="2370900" cy="524700"/>
          </a:xfrm>
          <a:prstGeom prst="homePlate">
            <a:avLst>
              <a:gd fmla="val 50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Concise</a:t>
            </a:r>
            <a:endParaRPr/>
          </a:p>
        </p:txBody>
      </p:sp>
      <p:sp>
        <p:nvSpPr>
          <p:cNvPr id="308" name="Google Shape;308;g1be722949d4_0_76"/>
          <p:cNvSpPr/>
          <p:nvPr/>
        </p:nvSpPr>
        <p:spPr>
          <a:xfrm>
            <a:off x="3805144" y="3357435"/>
            <a:ext cx="2370900" cy="524700"/>
          </a:xfrm>
          <a:prstGeom prst="homePlate">
            <a:avLst>
              <a:gd fmla="val 50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Coherent</a:t>
            </a:r>
            <a:endParaRPr/>
          </a:p>
        </p:txBody>
      </p:sp>
      <p:sp>
        <p:nvSpPr>
          <p:cNvPr id="309" name="Google Shape;309;g1be722949d4_0_76"/>
          <p:cNvSpPr/>
          <p:nvPr/>
        </p:nvSpPr>
        <p:spPr>
          <a:xfrm>
            <a:off x="5033830" y="4071796"/>
            <a:ext cx="2370900" cy="524700"/>
          </a:xfrm>
          <a:prstGeom prst="homePlate">
            <a:avLst>
              <a:gd fmla="val 50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Not hallucinate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c120478792_4_0"/>
          <p:cNvSpPr txBox="1"/>
          <p:nvPr>
            <p:ph type="ctrTitle"/>
          </p:nvPr>
        </p:nvSpPr>
        <p:spPr>
          <a:xfrm>
            <a:off x="739650" y="148350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MEASURE FOR SUMMARY TEXT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1c120478792_4_0"/>
          <p:cNvSpPr txBox="1"/>
          <p:nvPr/>
        </p:nvSpPr>
        <p:spPr>
          <a:xfrm>
            <a:off x="680700" y="956650"/>
            <a:ext cx="778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</a:rPr>
              <a:t>Rouge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16" name="Google Shape;316;g1c120478792_4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7" name="Google Shape;317;g1c120478792_4_0"/>
          <p:cNvSpPr txBox="1"/>
          <p:nvPr/>
        </p:nvSpPr>
        <p:spPr>
          <a:xfrm>
            <a:off x="680700" y="1671300"/>
            <a:ext cx="7782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This is an index based on the calculation of syntactic duplication between versions abstract and original text.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18" name="Google Shape;318;g1c120478792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350" y="2625600"/>
            <a:ext cx="600075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c120478792_4_13"/>
          <p:cNvSpPr txBox="1"/>
          <p:nvPr>
            <p:ph type="ctrTitle"/>
          </p:nvPr>
        </p:nvSpPr>
        <p:spPr>
          <a:xfrm>
            <a:off x="739650" y="148350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MEASURE FOR SUMMARY TEXT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1c120478792_4_13"/>
          <p:cNvSpPr txBox="1"/>
          <p:nvPr/>
        </p:nvSpPr>
        <p:spPr>
          <a:xfrm>
            <a:off x="680700" y="956650"/>
            <a:ext cx="778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</a:rPr>
              <a:t>Rouge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25" name="Google Shape;325;g1c120478792_4_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6" name="Google Shape;326;g1c120478792_4_13"/>
          <p:cNvSpPr txBox="1"/>
          <p:nvPr/>
        </p:nvSpPr>
        <p:spPr>
          <a:xfrm>
            <a:off x="680700" y="1671300"/>
            <a:ext cx="7782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Example: </a:t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+"/>
            </a:pPr>
            <a:r>
              <a:rPr lang="en-US" sz="2000">
                <a:solidFill>
                  <a:schemeClr val="dk1"/>
                </a:solidFill>
              </a:rPr>
              <a:t>Original sentence: The cat was found under the bed.</a:t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+"/>
            </a:pPr>
            <a:r>
              <a:rPr lang="en-US" sz="2000">
                <a:solidFill>
                  <a:schemeClr val="dk1"/>
                </a:solidFill>
              </a:rPr>
              <a:t>Reference sentence: The cat was under the bed.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27" name="Google Shape;327;g1c120478792_4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7800" y="3263150"/>
            <a:ext cx="29146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c120478792_4_25"/>
          <p:cNvSpPr txBox="1"/>
          <p:nvPr>
            <p:ph type="ctrTitle"/>
          </p:nvPr>
        </p:nvSpPr>
        <p:spPr>
          <a:xfrm>
            <a:off x="739650" y="148350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MEASURE FOR SUMMARY TEXT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1c120478792_4_25"/>
          <p:cNvSpPr txBox="1"/>
          <p:nvPr/>
        </p:nvSpPr>
        <p:spPr>
          <a:xfrm>
            <a:off x="680700" y="894575"/>
            <a:ext cx="778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</a:rPr>
              <a:t>Bert score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34" name="Google Shape;334;g1c120478792_4_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g1c120478792_4_25"/>
          <p:cNvSpPr txBox="1"/>
          <p:nvPr/>
        </p:nvSpPr>
        <p:spPr>
          <a:xfrm>
            <a:off x="680700" y="1388050"/>
            <a:ext cx="7782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BERTScore focuses on computing semantic similarity between tokens of reference and hypothesis.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Instead of exact matches, bert score calculates the similarity using contextual embeddings.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36" name="Google Shape;336;g1c120478792_4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882" y="3158275"/>
            <a:ext cx="6532891" cy="18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c120478792_4_37"/>
          <p:cNvSpPr txBox="1"/>
          <p:nvPr>
            <p:ph type="ctrTitle"/>
          </p:nvPr>
        </p:nvSpPr>
        <p:spPr>
          <a:xfrm>
            <a:off x="739650" y="148350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MEASURE FOR SUMMARY TEXT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1c120478792_4_37"/>
          <p:cNvSpPr txBox="1"/>
          <p:nvPr/>
        </p:nvSpPr>
        <p:spPr>
          <a:xfrm>
            <a:off x="680700" y="956650"/>
            <a:ext cx="778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</a:rPr>
              <a:t>Bert score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43" name="Google Shape;343;g1c120478792_4_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" name="Google Shape;344;g1c120478792_4_37"/>
          <p:cNvSpPr txBox="1"/>
          <p:nvPr/>
        </p:nvSpPr>
        <p:spPr>
          <a:xfrm>
            <a:off x="680700" y="1495438"/>
            <a:ext cx="778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Formula to calculate R, P, F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45" name="Google Shape;345;g1c120478792_4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057513"/>
            <a:ext cx="8839198" cy="109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1c120478792_4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8638" y="3226473"/>
            <a:ext cx="26384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c120478792_4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1188" y="4008225"/>
            <a:ext cx="3673350" cy="7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c120478792_4_37"/>
          <p:cNvSpPr txBox="1"/>
          <p:nvPr/>
        </p:nvSpPr>
        <p:spPr>
          <a:xfrm>
            <a:off x="6044525" y="3157000"/>
            <a:ext cx="30000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In the formula idf: 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II is  indicator function.</a:t>
            </a:r>
            <a:endParaRPr sz="19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c157061373_0_9"/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c157061373_0_9"/>
          <p:cNvSpPr txBox="1"/>
          <p:nvPr>
            <p:ph type="ctrTitle"/>
          </p:nvPr>
        </p:nvSpPr>
        <p:spPr>
          <a:xfrm flipH="1">
            <a:off x="-76700" y="2963875"/>
            <a:ext cx="64485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APPLICATION</a:t>
            </a:r>
            <a:endParaRPr sz="4000"/>
          </a:p>
        </p:txBody>
      </p:sp>
      <p:sp>
        <p:nvSpPr>
          <p:cNvPr id="355" name="Google Shape;355;g1c157061373_0_9"/>
          <p:cNvSpPr txBox="1"/>
          <p:nvPr>
            <p:ph idx="2" type="title"/>
          </p:nvPr>
        </p:nvSpPr>
        <p:spPr>
          <a:xfrm flipH="1">
            <a:off x="446539" y="20583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06</a:t>
            </a:r>
            <a:endParaRPr/>
          </a:p>
        </p:txBody>
      </p:sp>
      <p:cxnSp>
        <p:nvCxnSpPr>
          <p:cNvPr id="356" name="Google Shape;356;g1c157061373_0_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57" name="Google Shape;357;g1c157061373_0_9"/>
          <p:cNvGrpSpPr/>
          <p:nvPr/>
        </p:nvGrpSpPr>
        <p:grpSpPr>
          <a:xfrm>
            <a:off x="8089926" y="561322"/>
            <a:ext cx="423413" cy="421569"/>
            <a:chOff x="7703675" y="2541175"/>
            <a:chExt cx="499425" cy="497250"/>
          </a:xfrm>
        </p:grpSpPr>
        <p:sp>
          <p:nvSpPr>
            <p:cNvPr id="358" name="Google Shape;358;g1c157061373_0_9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g1c157061373_0_9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1c157061373_0_9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1c157061373_0_9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1c157061373_0_9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g1c157061373_0_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be722949d4_0_10"/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1be722949d4_0_10"/>
          <p:cNvSpPr txBox="1"/>
          <p:nvPr>
            <p:ph type="ctrTitle"/>
          </p:nvPr>
        </p:nvSpPr>
        <p:spPr>
          <a:xfrm flipH="1">
            <a:off x="525525" y="2913302"/>
            <a:ext cx="58830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NATURAL LANGUAGE PROCESSING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1be722949d4_0_10"/>
          <p:cNvSpPr txBox="1"/>
          <p:nvPr>
            <p:ph idx="2" type="title"/>
          </p:nvPr>
        </p:nvSpPr>
        <p:spPr>
          <a:xfrm flipH="1">
            <a:off x="446539" y="20583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01</a:t>
            </a:r>
            <a:endParaRPr/>
          </a:p>
        </p:txBody>
      </p:sp>
      <p:cxnSp>
        <p:nvCxnSpPr>
          <p:cNvPr id="97" name="Google Shape;97;g1be722949d4_0_1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8" name="Google Shape;98;g1be722949d4_0_10"/>
          <p:cNvGrpSpPr/>
          <p:nvPr/>
        </p:nvGrpSpPr>
        <p:grpSpPr>
          <a:xfrm>
            <a:off x="8089933" y="561324"/>
            <a:ext cx="423413" cy="421569"/>
            <a:chOff x="7703675" y="2541175"/>
            <a:chExt cx="499425" cy="497250"/>
          </a:xfrm>
        </p:grpSpPr>
        <p:sp>
          <p:nvSpPr>
            <p:cNvPr id="99" name="Google Shape;99;g1be722949d4_0_10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1be722949d4_0_10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1be722949d4_0_10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g1be722949d4_0_10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g1be722949d4_0_10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g1be722949d4_0_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c166efab21_0_0"/>
          <p:cNvSpPr txBox="1"/>
          <p:nvPr>
            <p:ph type="ctrTitle"/>
          </p:nvPr>
        </p:nvSpPr>
        <p:spPr>
          <a:xfrm>
            <a:off x="739650" y="0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APPLICATION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1c166efab21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0" name="Google Shape;370;g1c166efab2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150" y="1341250"/>
            <a:ext cx="6843149" cy="34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1c166efab21_0_0"/>
          <p:cNvSpPr txBox="1"/>
          <p:nvPr/>
        </p:nvSpPr>
        <p:spPr>
          <a:xfrm>
            <a:off x="152400" y="628075"/>
            <a:ext cx="778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</a:rPr>
              <a:t>Web page - Default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c166efab21_0_18"/>
          <p:cNvSpPr txBox="1"/>
          <p:nvPr>
            <p:ph type="ctrTitle"/>
          </p:nvPr>
        </p:nvSpPr>
        <p:spPr>
          <a:xfrm>
            <a:off x="739650" y="0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APPLICATION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1c166efab21_0_18"/>
          <p:cNvSpPr txBox="1"/>
          <p:nvPr/>
        </p:nvSpPr>
        <p:spPr>
          <a:xfrm>
            <a:off x="152400" y="628075"/>
            <a:ext cx="778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</a:rPr>
              <a:t>Web page - Custom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378" name="Google Shape;378;g1c166efab21_0_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9" name="Google Shape;379;g1c166efab21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00" y="1166875"/>
            <a:ext cx="7391384" cy="3671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c166efab21_0_35"/>
          <p:cNvSpPr txBox="1"/>
          <p:nvPr>
            <p:ph type="ctrTitle"/>
          </p:nvPr>
        </p:nvSpPr>
        <p:spPr>
          <a:xfrm>
            <a:off x="739650" y="0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APPLICATION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1c166efab21_0_35"/>
          <p:cNvSpPr txBox="1"/>
          <p:nvPr/>
        </p:nvSpPr>
        <p:spPr>
          <a:xfrm>
            <a:off x="152400" y="628075"/>
            <a:ext cx="778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</a:rPr>
              <a:t>Web page - Error parameters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386" name="Google Shape;386;g1c166efab21_0_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7" name="Google Shape;387;g1c166efab21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50" y="1166875"/>
            <a:ext cx="7307960" cy="367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c166efab21_0_10"/>
          <p:cNvSpPr txBox="1"/>
          <p:nvPr>
            <p:ph type="ctrTitle"/>
          </p:nvPr>
        </p:nvSpPr>
        <p:spPr>
          <a:xfrm>
            <a:off x="739650" y="0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APPLICATION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1c166efab21_0_10"/>
          <p:cNvSpPr txBox="1"/>
          <p:nvPr/>
        </p:nvSpPr>
        <p:spPr>
          <a:xfrm>
            <a:off x="152400" y="628075"/>
            <a:ext cx="778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</a:rPr>
              <a:t>Web page - result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394" name="Google Shape;394;g1c166efab21_0_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5" name="Google Shape;395;g1c166efab21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63" y="1392888"/>
            <a:ext cx="8662873" cy="303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c120478792_5_0"/>
          <p:cNvSpPr txBox="1"/>
          <p:nvPr>
            <p:ph type="ctrTitle"/>
          </p:nvPr>
        </p:nvSpPr>
        <p:spPr>
          <a:xfrm>
            <a:off x="739650" y="0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APPLICATION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1c120478792_5_0"/>
          <p:cNvSpPr txBox="1"/>
          <p:nvPr/>
        </p:nvSpPr>
        <p:spPr>
          <a:xfrm>
            <a:off x="152400" y="505250"/>
            <a:ext cx="778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</a:rPr>
              <a:t>API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402" name="Google Shape;402;g1c120478792_5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3" name="Google Shape;403;g1c120478792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13" y="945775"/>
            <a:ext cx="8789376" cy="34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c120478792_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413" y="4412676"/>
            <a:ext cx="689610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c157061373_0_23"/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c157061373_0_23"/>
          <p:cNvSpPr txBox="1"/>
          <p:nvPr>
            <p:ph type="ctrTitle"/>
          </p:nvPr>
        </p:nvSpPr>
        <p:spPr>
          <a:xfrm flipH="1">
            <a:off x="-76700" y="2963875"/>
            <a:ext cx="64485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4000"/>
          </a:p>
        </p:txBody>
      </p:sp>
      <p:sp>
        <p:nvSpPr>
          <p:cNvPr id="411" name="Google Shape;411;g1c157061373_0_23"/>
          <p:cNvSpPr txBox="1"/>
          <p:nvPr>
            <p:ph idx="2" type="title"/>
          </p:nvPr>
        </p:nvSpPr>
        <p:spPr>
          <a:xfrm flipH="1">
            <a:off x="446539" y="20583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07</a:t>
            </a:r>
            <a:endParaRPr/>
          </a:p>
        </p:txBody>
      </p:sp>
      <p:cxnSp>
        <p:nvCxnSpPr>
          <p:cNvPr id="412" name="Google Shape;412;g1c157061373_0_2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13" name="Google Shape;413;g1c157061373_0_23"/>
          <p:cNvGrpSpPr/>
          <p:nvPr/>
        </p:nvGrpSpPr>
        <p:grpSpPr>
          <a:xfrm>
            <a:off x="8089926" y="561322"/>
            <a:ext cx="423413" cy="421569"/>
            <a:chOff x="7703675" y="2541175"/>
            <a:chExt cx="499425" cy="497250"/>
          </a:xfrm>
        </p:grpSpPr>
        <p:sp>
          <p:nvSpPr>
            <p:cNvPr id="414" name="Google Shape;414;g1c157061373_0_23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g1c157061373_0_23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g1c157061373_0_23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1c157061373_0_23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g1c157061373_0_23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g1c157061373_0_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c157061373_0_37"/>
          <p:cNvSpPr txBox="1"/>
          <p:nvPr>
            <p:ph type="ctrTitle"/>
          </p:nvPr>
        </p:nvSpPr>
        <p:spPr>
          <a:xfrm>
            <a:off x="739650" y="148350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1c157061373_0_37"/>
          <p:cNvSpPr txBox="1"/>
          <p:nvPr/>
        </p:nvSpPr>
        <p:spPr>
          <a:xfrm>
            <a:off x="680700" y="879900"/>
            <a:ext cx="77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</a:rPr>
              <a:t>Result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426" name="Google Shape;426;g1c157061373_0_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" name="Google Shape;427;g1c157061373_0_37"/>
          <p:cNvSpPr txBox="1"/>
          <p:nvPr/>
        </p:nvSpPr>
        <p:spPr>
          <a:xfrm>
            <a:off x="621750" y="1289725"/>
            <a:ext cx="77826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- Find out the knowledge about natural language processing, word embedding.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- Apply the above knowledge to the text summarization problem using - word2vec, K-Means algorithm and Bert score measure.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- Build a web demo application for text summarization using python (flask) + deploy the application to AWS.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caabe5c4c2_0_0"/>
          <p:cNvSpPr txBox="1"/>
          <p:nvPr>
            <p:ph type="ctrTitle"/>
          </p:nvPr>
        </p:nvSpPr>
        <p:spPr>
          <a:xfrm>
            <a:off x="739650" y="148350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1caabe5c4c2_0_0"/>
          <p:cNvSpPr txBox="1"/>
          <p:nvPr/>
        </p:nvSpPr>
        <p:spPr>
          <a:xfrm>
            <a:off x="680700" y="879900"/>
            <a:ext cx="778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</a:rPr>
              <a:t>Difficulties and development directions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434" name="Google Shape;434;g1caabe5c4c2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5" name="Google Shape;435;g1caabe5c4c2_0_0"/>
          <p:cNvSpPr txBox="1"/>
          <p:nvPr/>
        </p:nvSpPr>
        <p:spPr>
          <a:xfrm>
            <a:off x="680700" y="1566075"/>
            <a:ext cx="77826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b="1" lang="en-US" sz="2300">
                <a:solidFill>
                  <a:schemeClr val="dk1"/>
                </a:solidFill>
              </a:rPr>
              <a:t>Difficulties</a:t>
            </a:r>
            <a:r>
              <a:rPr b="1" lang="en-US" sz="2500">
                <a:solidFill>
                  <a:schemeClr val="dk1"/>
                </a:solidFill>
              </a:rPr>
              <a:t>: </a:t>
            </a:r>
            <a:r>
              <a:rPr lang="en-US" sz="2200">
                <a:solidFill>
                  <a:schemeClr val="dk1"/>
                </a:solidFill>
              </a:rPr>
              <a:t>Documentation of bert score.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b="1" lang="en-US" sz="2500">
                <a:solidFill>
                  <a:schemeClr val="dk1"/>
                </a:solidFill>
              </a:rPr>
              <a:t>Development direction:</a:t>
            </a:r>
            <a:endParaRPr b="1" sz="2500">
              <a:solidFill>
                <a:schemeClr val="dk1"/>
              </a:solidFill>
            </a:endParaRPr>
          </a:p>
          <a:p>
            <a:pPr indent="-3746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+"/>
            </a:pPr>
            <a:r>
              <a:rPr lang="en-US" sz="2300">
                <a:solidFill>
                  <a:schemeClr val="dk1"/>
                </a:solidFill>
              </a:rPr>
              <a:t>More complex algorithm.</a:t>
            </a:r>
            <a:endParaRPr sz="2300">
              <a:solidFill>
                <a:schemeClr val="dk1"/>
              </a:solidFill>
            </a:endParaRPr>
          </a:p>
          <a:p>
            <a:pPr indent="-3746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+"/>
            </a:pPr>
            <a:r>
              <a:rPr lang="en-US" sz="2300">
                <a:solidFill>
                  <a:schemeClr val="dk1"/>
                </a:solidFill>
              </a:rPr>
              <a:t>Better handling method: doc2vec.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c6fcfd8de0_1_1"/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1c6fcfd8de0_1_1"/>
          <p:cNvSpPr txBox="1"/>
          <p:nvPr>
            <p:ph type="ctrTitle"/>
          </p:nvPr>
        </p:nvSpPr>
        <p:spPr>
          <a:xfrm flipH="1">
            <a:off x="-76700" y="2963875"/>
            <a:ext cx="64485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</a:t>
            </a:r>
            <a:endParaRPr sz="4000"/>
          </a:p>
        </p:txBody>
      </p:sp>
      <p:sp>
        <p:nvSpPr>
          <p:cNvPr id="442" name="Google Shape;442;g1c6fcfd8de0_1_1"/>
          <p:cNvSpPr txBox="1"/>
          <p:nvPr>
            <p:ph idx="2" type="title"/>
          </p:nvPr>
        </p:nvSpPr>
        <p:spPr>
          <a:xfrm flipH="1">
            <a:off x="446539" y="20583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08</a:t>
            </a:r>
            <a:endParaRPr/>
          </a:p>
        </p:txBody>
      </p:sp>
      <p:cxnSp>
        <p:nvCxnSpPr>
          <p:cNvPr id="443" name="Google Shape;443;g1c6fcfd8de0_1_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44" name="Google Shape;444;g1c6fcfd8de0_1_1"/>
          <p:cNvGrpSpPr/>
          <p:nvPr/>
        </p:nvGrpSpPr>
        <p:grpSpPr>
          <a:xfrm>
            <a:off x="8089926" y="561322"/>
            <a:ext cx="423413" cy="421569"/>
            <a:chOff x="7703675" y="2541175"/>
            <a:chExt cx="499425" cy="497250"/>
          </a:xfrm>
        </p:grpSpPr>
        <p:sp>
          <p:nvSpPr>
            <p:cNvPr id="445" name="Google Shape;445;g1c6fcfd8de0_1_1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1c6fcfd8de0_1_1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1c6fcfd8de0_1_1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1c6fcfd8de0_1_1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1c6fcfd8de0_1_1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g1c6fcfd8de0_1_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c6fcfd8de0_1_15"/>
          <p:cNvSpPr txBox="1"/>
          <p:nvPr>
            <p:ph type="ctrTitle"/>
          </p:nvPr>
        </p:nvSpPr>
        <p:spPr>
          <a:xfrm>
            <a:off x="739650" y="0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c6fcfd8de0_1_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7" name="Google Shape;457;g1c6fcfd8de0_1_15"/>
          <p:cNvSpPr txBox="1"/>
          <p:nvPr/>
        </p:nvSpPr>
        <p:spPr>
          <a:xfrm>
            <a:off x="680700" y="905900"/>
            <a:ext cx="77826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1. Word2vec training data: Duyvuleo, VNTC, 01/01/2016, latest accessed 12/12/2022, https://github.com/duyvuleo/VNTC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2. Linhnvc, vietnamese-text-summarization, 01/01/2019, latest accessed 12/12/2022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3. K-Means Clustering: machinelearningcoban, Lesson 4: K-means Clustering, 1/1/2017, last accessed 12/17/2022, https://machinelearningcoban.com/2017/01/01/kmeans/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4. etc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80b6eed2d8_0_7"/>
          <p:cNvSpPr txBox="1"/>
          <p:nvPr>
            <p:ph type="ctrTitle"/>
          </p:nvPr>
        </p:nvSpPr>
        <p:spPr>
          <a:xfrm>
            <a:off x="680700" y="301875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500">
                <a:solidFill>
                  <a:schemeClr val="dk1"/>
                </a:solidFill>
              </a:rPr>
              <a:t>NATURAL LANGUAGE PROCESSING</a:t>
            </a:r>
            <a:endParaRPr sz="5200"/>
          </a:p>
        </p:txBody>
      </p:sp>
      <p:sp>
        <p:nvSpPr>
          <p:cNvPr id="110" name="Google Shape;110;g180b6eed2d8_0_7"/>
          <p:cNvSpPr txBox="1"/>
          <p:nvPr/>
        </p:nvSpPr>
        <p:spPr>
          <a:xfrm>
            <a:off x="235525" y="1291600"/>
            <a:ext cx="50001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What is the natural language processing?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Natural language processing (NLP) is a branch of artificial intelligence that helps computers understand, interpret, and manipulate human language. NLP aims to bridge the communication gap between humans and computers.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1" name="Google Shape;111;g180b6eed2d8_0_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" name="Google Shape;112;g180b6eed2d8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5625" y="1624530"/>
            <a:ext cx="3908376" cy="27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g19b904d1a40_1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19b904d1a40_1_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c13d52e2c6_0_16"/>
          <p:cNvSpPr txBox="1"/>
          <p:nvPr>
            <p:ph type="ctrTitle"/>
          </p:nvPr>
        </p:nvSpPr>
        <p:spPr>
          <a:xfrm>
            <a:off x="680700" y="301875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500">
                <a:solidFill>
                  <a:schemeClr val="dk1"/>
                </a:solidFill>
              </a:rPr>
              <a:t>NATURAL LANGUAGE PROCESSING</a:t>
            </a:r>
            <a:endParaRPr sz="5200"/>
          </a:p>
        </p:txBody>
      </p:sp>
      <p:sp>
        <p:nvSpPr>
          <p:cNvPr id="118" name="Google Shape;118;g1c13d52e2c6_0_16"/>
          <p:cNvSpPr txBox="1"/>
          <p:nvPr/>
        </p:nvSpPr>
        <p:spPr>
          <a:xfrm>
            <a:off x="986875" y="1548913"/>
            <a:ext cx="7782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A</a:t>
            </a:r>
            <a:r>
              <a:rPr b="1" lang="en-US" sz="2000">
                <a:solidFill>
                  <a:schemeClr val="dk1"/>
                </a:solidFill>
              </a:rPr>
              <a:t>pplications of NLP 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Text classification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Information extraction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Text summarization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Question answering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9" name="Google Shape;119;g1c13d52e2c6_0_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c1341d129d_0_0"/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1c1341d129d_0_0"/>
          <p:cNvSpPr txBox="1"/>
          <p:nvPr>
            <p:ph type="ctrTitle"/>
          </p:nvPr>
        </p:nvSpPr>
        <p:spPr>
          <a:xfrm flipH="1">
            <a:off x="525525" y="2913302"/>
            <a:ext cx="58830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 EMBEDDING</a:t>
            </a:r>
            <a:endParaRPr sz="4000"/>
          </a:p>
        </p:txBody>
      </p:sp>
      <p:sp>
        <p:nvSpPr>
          <p:cNvPr id="126" name="Google Shape;126;g1c1341d129d_0_0"/>
          <p:cNvSpPr txBox="1"/>
          <p:nvPr>
            <p:ph idx="2" type="title"/>
          </p:nvPr>
        </p:nvSpPr>
        <p:spPr>
          <a:xfrm flipH="1">
            <a:off x="446539" y="20583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02</a:t>
            </a:r>
            <a:endParaRPr/>
          </a:p>
        </p:txBody>
      </p:sp>
      <p:cxnSp>
        <p:nvCxnSpPr>
          <p:cNvPr id="127" name="Google Shape;127;g1c1341d129d_0_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8" name="Google Shape;128;g1c1341d129d_0_0"/>
          <p:cNvGrpSpPr/>
          <p:nvPr/>
        </p:nvGrpSpPr>
        <p:grpSpPr>
          <a:xfrm>
            <a:off x="8089926" y="561322"/>
            <a:ext cx="423413" cy="421569"/>
            <a:chOff x="7703675" y="2541175"/>
            <a:chExt cx="499425" cy="497250"/>
          </a:xfrm>
        </p:grpSpPr>
        <p:sp>
          <p:nvSpPr>
            <p:cNvPr id="129" name="Google Shape;129;g1c1341d129d_0_0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1c1341d129d_0_0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1c1341d129d_0_0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1c1341d129d_0_0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g1c1341d129d_0_0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g1c1341d129d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c1341d129d_0_16"/>
          <p:cNvSpPr txBox="1"/>
          <p:nvPr>
            <p:ph type="ctrTitle"/>
          </p:nvPr>
        </p:nvSpPr>
        <p:spPr>
          <a:xfrm>
            <a:off x="680700" y="301875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500"/>
              <a:t>WORD EMBEDDING</a:t>
            </a:r>
            <a:endParaRPr sz="4500"/>
          </a:p>
        </p:txBody>
      </p:sp>
      <p:sp>
        <p:nvSpPr>
          <p:cNvPr id="140" name="Google Shape;140;g1c1341d129d_0_16"/>
          <p:cNvSpPr txBox="1"/>
          <p:nvPr/>
        </p:nvSpPr>
        <p:spPr>
          <a:xfrm>
            <a:off x="680700" y="1149375"/>
            <a:ext cx="7782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</a:rPr>
              <a:t>What is the word embedding ?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</a:pPr>
            <a:r>
              <a:rPr lang="en-US" sz="1700">
                <a:solidFill>
                  <a:schemeClr val="dk1"/>
                </a:solidFill>
              </a:rPr>
              <a:t>Computer or Natural language processing (NLP) models do not work with plain text → numerical representation was required</a:t>
            </a:r>
            <a:r>
              <a:rPr lang="en-US" sz="1700">
                <a:solidFill>
                  <a:schemeClr val="dk1"/>
                </a:solidFill>
              </a:rPr>
              <a:t>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Word embedding is a class of techniques where word is represented as a real value vectors.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Word embedding can be represented in smaller dimension compared to sparse representation like one-hot encoding.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It can be broadly categorized in two parts: frequency-based embeddings and prediction-based embeddings.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1" name="Google Shape;141;g1c1341d129d_0_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c10b252c8c_0_8"/>
          <p:cNvSpPr txBox="1"/>
          <p:nvPr>
            <p:ph type="ctrTitle"/>
          </p:nvPr>
        </p:nvSpPr>
        <p:spPr>
          <a:xfrm>
            <a:off x="680700" y="301875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500"/>
              <a:t>WORD EMBEDDING</a:t>
            </a:r>
            <a:endParaRPr sz="4500"/>
          </a:p>
        </p:txBody>
      </p:sp>
      <p:sp>
        <p:nvSpPr>
          <p:cNvPr id="147" name="Google Shape;147;g1c10b252c8c_0_8"/>
          <p:cNvSpPr txBox="1"/>
          <p:nvPr/>
        </p:nvSpPr>
        <p:spPr>
          <a:xfrm>
            <a:off x="680700" y="1056225"/>
            <a:ext cx="7782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Frequency-based </a:t>
            </a:r>
            <a:r>
              <a:rPr b="1" lang="en-US" sz="2000">
                <a:solidFill>
                  <a:schemeClr val="dk1"/>
                </a:solidFill>
              </a:rPr>
              <a:t>word embedding</a:t>
            </a:r>
            <a:endParaRPr b="1" sz="20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Counting the number of co-occurrence of a word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example for  sentence : “Mèo ăn cơm” ,”Mèo ăn cá”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8" name="Google Shape;148;g1c10b252c8c_0_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9" name="Google Shape;149;g1c10b252c8c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900" y="2364525"/>
            <a:ext cx="6406075" cy="201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c10b252c8c_0_8"/>
          <p:cNvSpPr txBox="1"/>
          <p:nvPr/>
        </p:nvSpPr>
        <p:spPr>
          <a:xfrm>
            <a:off x="827925" y="4527900"/>
            <a:ext cx="602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TF-IDF : reduce the weightage of frequent words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10b252c8c_0_13"/>
          <p:cNvSpPr txBox="1"/>
          <p:nvPr>
            <p:ph type="ctrTitle"/>
          </p:nvPr>
        </p:nvSpPr>
        <p:spPr>
          <a:xfrm>
            <a:off x="680700" y="301875"/>
            <a:ext cx="766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500"/>
              <a:t>WORD EMBEDDING</a:t>
            </a:r>
            <a:endParaRPr sz="4500"/>
          </a:p>
        </p:txBody>
      </p:sp>
      <p:sp>
        <p:nvSpPr>
          <p:cNvPr id="156" name="Google Shape;156;g1c10b252c8c_0_13"/>
          <p:cNvSpPr txBox="1"/>
          <p:nvPr/>
        </p:nvSpPr>
        <p:spPr>
          <a:xfrm>
            <a:off x="680700" y="885100"/>
            <a:ext cx="7782600" cy="44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Prediction based word embedding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It is a method to learn dense representation of word from a very high dimensional representation.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It is a modular representation, where a sparse vector is fed to generate a dense representation. Typical is Word2Vec.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57" name="Google Shape;157;g1c10b252c8c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913" y="2337000"/>
            <a:ext cx="7054276" cy="15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c10b252c8c_0_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